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8" r:id="rId4"/>
    <p:sldId id="266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9" r:id="rId13"/>
    <p:sldId id="267" r:id="rId14"/>
    <p:sldId id="265" r:id="rId15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59900"/>
    <a:srgbClr val="BBD404"/>
    <a:srgbClr val="6191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>
        <p:scale>
          <a:sx n="66" d="100"/>
          <a:sy n="66" d="100"/>
        </p:scale>
        <p:origin x="900" y="2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C8D30-B8C5-4660-85B3-33888EFA8F1B}" type="datetimeFigureOut">
              <a:rPr lang="pt-BR" smtClean="0"/>
              <a:t>01/12/2016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32D92-8031-46B6-9B38-5D08B981B6D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256892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C8D30-B8C5-4660-85B3-33888EFA8F1B}" type="datetimeFigureOut">
              <a:rPr lang="pt-BR" smtClean="0"/>
              <a:t>01/12/2016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32D92-8031-46B6-9B38-5D08B981B6D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279973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C8D30-B8C5-4660-85B3-33888EFA8F1B}" type="datetimeFigureOut">
              <a:rPr lang="pt-BR" smtClean="0"/>
              <a:t>01/12/2016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32D92-8031-46B6-9B38-5D08B981B6D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433304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C8D30-B8C5-4660-85B3-33888EFA8F1B}" type="datetimeFigureOut">
              <a:rPr lang="pt-BR" smtClean="0"/>
              <a:t>01/12/2016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32D92-8031-46B6-9B38-5D08B981B6D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960433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C8D30-B8C5-4660-85B3-33888EFA8F1B}" type="datetimeFigureOut">
              <a:rPr lang="pt-BR" smtClean="0"/>
              <a:t>01/12/2016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32D92-8031-46B6-9B38-5D08B981B6D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232745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C8D30-B8C5-4660-85B3-33888EFA8F1B}" type="datetimeFigureOut">
              <a:rPr lang="pt-BR" smtClean="0"/>
              <a:t>01/12/2016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32D92-8031-46B6-9B38-5D08B981B6D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316236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C8D30-B8C5-4660-85B3-33888EFA8F1B}" type="datetimeFigureOut">
              <a:rPr lang="pt-BR" smtClean="0"/>
              <a:t>01/12/2016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32D92-8031-46B6-9B38-5D08B981B6D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6443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C8D30-B8C5-4660-85B3-33888EFA8F1B}" type="datetimeFigureOut">
              <a:rPr lang="pt-BR" smtClean="0"/>
              <a:t>01/12/2016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32D92-8031-46B6-9B38-5D08B981B6D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526293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C8D30-B8C5-4660-85B3-33888EFA8F1B}" type="datetimeFigureOut">
              <a:rPr lang="pt-BR" smtClean="0"/>
              <a:t>01/12/2016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32D92-8031-46B6-9B38-5D08B981B6D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760901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C8D30-B8C5-4660-85B3-33888EFA8F1B}" type="datetimeFigureOut">
              <a:rPr lang="pt-BR" smtClean="0"/>
              <a:t>01/12/2016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32D92-8031-46B6-9B38-5D08B981B6D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54256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C8D30-B8C5-4660-85B3-33888EFA8F1B}" type="datetimeFigureOut">
              <a:rPr lang="pt-BR" smtClean="0"/>
              <a:t>01/12/2016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32D92-8031-46B6-9B38-5D08B981B6D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358051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BC8D30-B8C5-4660-85B3-33888EFA8F1B}" type="datetimeFigureOut">
              <a:rPr lang="pt-BR" smtClean="0"/>
              <a:t>01/12/2016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F32D92-8031-46B6-9B38-5D08B981B6D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349719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9.PNG"/><Relationship Id="rId7" Type="http://schemas.openxmlformats.org/officeDocument/2006/relationships/image" Target="../media/image1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90476" cy="6858010"/>
          </a:xfrm>
          <a:prstGeom prst="rect">
            <a:avLst/>
          </a:prstGeom>
          <a:solidFill>
            <a:srgbClr val="459900"/>
          </a:solidFill>
          <a:ln>
            <a:solidFill>
              <a:srgbClr val="BBD404"/>
            </a:solidFill>
          </a:ln>
          <a:effectLst>
            <a:glow rad="127000">
              <a:schemeClr val="bg1"/>
            </a:glow>
          </a:effectLst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67274"/>
            <a:ext cx="12192000" cy="2170176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4031" y="225943"/>
            <a:ext cx="1467394" cy="958501"/>
          </a:xfrm>
          <a:prstGeom prst="rect">
            <a:avLst/>
          </a:prstGeom>
        </p:spPr>
      </p:pic>
      <p:sp>
        <p:nvSpPr>
          <p:cNvPr id="9" name="Título 1"/>
          <p:cNvSpPr txBox="1">
            <a:spLocks/>
          </p:cNvSpPr>
          <p:nvPr/>
        </p:nvSpPr>
        <p:spPr>
          <a:xfrm>
            <a:off x="0" y="2401001"/>
            <a:ext cx="12192000" cy="100647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800" kern="1200" baseline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pt-BR"/>
              <a:t>Software de Maratona</a:t>
            </a:r>
            <a:endParaRPr lang="pt-BR" dirty="0"/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35217"/>
            <a:ext cx="12192000" cy="1139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2895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riângulo isósceles 3"/>
          <p:cNvSpPr/>
          <p:nvPr/>
        </p:nvSpPr>
        <p:spPr>
          <a:xfrm rot="8091440">
            <a:off x="9749712" y="1022026"/>
            <a:ext cx="4884576" cy="4813952"/>
          </a:xfrm>
          <a:prstGeom prst="triangle">
            <a:avLst>
              <a:gd name="adj" fmla="val 10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/>
          <p:cNvSpPr/>
          <p:nvPr/>
        </p:nvSpPr>
        <p:spPr>
          <a:xfrm>
            <a:off x="0" y="0"/>
            <a:ext cx="838200" cy="6858000"/>
          </a:xfrm>
          <a:prstGeom prst="rect">
            <a:avLst/>
          </a:prstGeom>
          <a:solidFill>
            <a:srgbClr val="4599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Título 1"/>
          <p:cNvSpPr>
            <a:spLocks noGrp="1"/>
          </p:cNvSpPr>
          <p:nvPr>
            <p:ph type="title" hasCustomPrompt="1"/>
          </p:nvPr>
        </p:nvSpPr>
        <p:spPr>
          <a:xfrm>
            <a:off x="838200" y="199387"/>
            <a:ext cx="10515600" cy="1325563"/>
          </a:xfrm>
        </p:spPr>
        <p:txBody>
          <a:bodyPr/>
          <a:lstStyle>
            <a:lvl1pPr algn="ctr">
              <a:defRPr baseline="0"/>
            </a:lvl1pPr>
          </a:lstStyle>
          <a:p>
            <a:r>
              <a:rPr lang="pt-BR" dirty="0"/>
              <a:t>Telas</a:t>
            </a:r>
          </a:p>
        </p:txBody>
      </p:sp>
      <p:sp>
        <p:nvSpPr>
          <p:cNvPr id="8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F3499992-9082-471C-87BD-D5C0FA188F75}" type="datetimeFigureOut">
              <a:rPr lang="pt-BR" smtClean="0"/>
              <a:t>01/12/2016</a:t>
            </a:fld>
            <a:endParaRPr lang="pt-BR" dirty="0"/>
          </a:p>
        </p:txBody>
      </p:sp>
      <p:sp>
        <p:nvSpPr>
          <p:cNvPr id="9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dirty="0"/>
              <a:t>TADS - UFPR</a:t>
            </a:r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8649" y="5669281"/>
            <a:ext cx="846909" cy="1188720"/>
          </a:xfrm>
          <a:prstGeom prst="rect">
            <a:avLst/>
          </a:prstGeom>
        </p:spPr>
      </p:pic>
      <p:sp>
        <p:nvSpPr>
          <p:cNvPr id="11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pt-BR" dirty="0"/>
              <a:t>9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478" y="1489508"/>
            <a:ext cx="5052253" cy="4558748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3200" y="2085738"/>
            <a:ext cx="6037474" cy="3175376"/>
          </a:xfrm>
          <a:prstGeom prst="rect">
            <a:avLst/>
          </a:prstGeom>
        </p:spPr>
      </p:pic>
      <p:pic>
        <p:nvPicPr>
          <p:cNvPr id="14" name="Imagem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42" y="86156"/>
            <a:ext cx="1035644" cy="1035644"/>
          </a:xfrm>
          <a:prstGeom prst="rect">
            <a:avLst/>
          </a:prstGeom>
        </p:spPr>
      </p:pic>
      <p:pic>
        <p:nvPicPr>
          <p:cNvPr id="15" name="Imagem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4585" y="199387"/>
            <a:ext cx="1058940" cy="1058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9122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riângulo isósceles 3"/>
          <p:cNvSpPr/>
          <p:nvPr/>
        </p:nvSpPr>
        <p:spPr>
          <a:xfrm rot="8091440">
            <a:off x="9731062" y="1022025"/>
            <a:ext cx="4884576" cy="4813952"/>
          </a:xfrm>
          <a:prstGeom prst="triangle">
            <a:avLst>
              <a:gd name="adj" fmla="val 10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/>
          <p:cNvSpPr/>
          <p:nvPr/>
        </p:nvSpPr>
        <p:spPr>
          <a:xfrm>
            <a:off x="0" y="0"/>
            <a:ext cx="838200" cy="6858000"/>
          </a:xfrm>
          <a:prstGeom prst="rect">
            <a:avLst/>
          </a:prstGeom>
          <a:solidFill>
            <a:srgbClr val="4599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Título 1"/>
          <p:cNvSpPr>
            <a:spLocks noGrp="1"/>
          </p:cNvSpPr>
          <p:nvPr>
            <p:ph type="title" hasCustomPrompt="1"/>
          </p:nvPr>
        </p:nvSpPr>
        <p:spPr>
          <a:xfrm>
            <a:off x="838200" y="0"/>
            <a:ext cx="10515600" cy="1325563"/>
          </a:xfrm>
        </p:spPr>
        <p:txBody>
          <a:bodyPr/>
          <a:lstStyle>
            <a:lvl1pPr algn="ctr">
              <a:defRPr baseline="0"/>
            </a:lvl1pPr>
          </a:lstStyle>
          <a:p>
            <a:r>
              <a:rPr lang="pt-BR" dirty="0"/>
              <a:t>Banco de dados</a:t>
            </a:r>
          </a:p>
        </p:txBody>
      </p:sp>
      <p:sp>
        <p:nvSpPr>
          <p:cNvPr id="8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F3499992-9082-471C-87BD-D5C0FA188F75}" type="datetimeFigureOut">
              <a:rPr lang="pt-BR" smtClean="0"/>
              <a:t>01/12/2016</a:t>
            </a:fld>
            <a:endParaRPr lang="pt-BR" dirty="0"/>
          </a:p>
        </p:txBody>
      </p:sp>
      <p:sp>
        <p:nvSpPr>
          <p:cNvPr id="9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dirty="0"/>
              <a:t>TADS - UFPR</a:t>
            </a:r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8649" y="5669281"/>
            <a:ext cx="846909" cy="1188720"/>
          </a:xfrm>
          <a:prstGeom prst="rect">
            <a:avLst/>
          </a:prstGeom>
        </p:spPr>
      </p:pic>
      <p:sp>
        <p:nvSpPr>
          <p:cNvPr id="11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pt-BR" dirty="0"/>
              <a:t>10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7751" y="986237"/>
            <a:ext cx="9302771" cy="5370113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058" y="250826"/>
            <a:ext cx="1143000" cy="1143000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4275" y="346076"/>
            <a:ext cx="95250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3154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riângulo isósceles 3"/>
          <p:cNvSpPr/>
          <p:nvPr/>
        </p:nvSpPr>
        <p:spPr>
          <a:xfrm rot="8091440">
            <a:off x="9731062" y="1022025"/>
            <a:ext cx="4884576" cy="4813952"/>
          </a:xfrm>
          <a:prstGeom prst="triangle">
            <a:avLst>
              <a:gd name="adj" fmla="val 10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/>
          <p:cNvSpPr/>
          <p:nvPr/>
        </p:nvSpPr>
        <p:spPr>
          <a:xfrm>
            <a:off x="0" y="0"/>
            <a:ext cx="838200" cy="6858000"/>
          </a:xfrm>
          <a:prstGeom prst="rect">
            <a:avLst/>
          </a:prstGeom>
          <a:solidFill>
            <a:srgbClr val="4599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Título 1"/>
          <p:cNvSpPr>
            <a:spLocks noGrp="1"/>
          </p:cNvSpPr>
          <p:nvPr>
            <p:ph type="title" hasCustomPrompt="1"/>
          </p:nvPr>
        </p:nvSpPr>
        <p:spPr>
          <a:xfrm>
            <a:off x="838200" y="0"/>
            <a:ext cx="10515600" cy="1325563"/>
          </a:xfrm>
        </p:spPr>
        <p:txBody>
          <a:bodyPr/>
          <a:lstStyle>
            <a:lvl1pPr algn="ctr">
              <a:defRPr baseline="0"/>
            </a:lvl1pPr>
          </a:lstStyle>
          <a:p>
            <a:r>
              <a:rPr lang="pt-BR" dirty="0"/>
              <a:t>Banco de dados</a:t>
            </a:r>
          </a:p>
        </p:txBody>
      </p:sp>
      <p:sp>
        <p:nvSpPr>
          <p:cNvPr id="8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F3499992-9082-471C-87BD-D5C0FA188F75}" type="datetimeFigureOut">
              <a:rPr lang="pt-BR" smtClean="0"/>
              <a:t>01/12/2016</a:t>
            </a:fld>
            <a:endParaRPr lang="pt-BR" dirty="0"/>
          </a:p>
        </p:txBody>
      </p:sp>
      <p:sp>
        <p:nvSpPr>
          <p:cNvPr id="9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dirty="0"/>
              <a:t>TADS - UFPR</a:t>
            </a:r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8649" y="5669281"/>
            <a:ext cx="846909" cy="1188720"/>
          </a:xfrm>
          <a:prstGeom prst="rect">
            <a:avLst/>
          </a:prstGeom>
        </p:spPr>
      </p:pic>
      <p:sp>
        <p:nvSpPr>
          <p:cNvPr id="11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pt-BR" dirty="0"/>
              <a:t>11</a:t>
            </a: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058" y="250826"/>
            <a:ext cx="1143000" cy="1143000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4275" y="346076"/>
            <a:ext cx="952500" cy="952500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3752" y="1671638"/>
            <a:ext cx="5289598" cy="3813432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558" y="1660508"/>
            <a:ext cx="5685607" cy="4559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3593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riângulo isósceles 3"/>
          <p:cNvSpPr/>
          <p:nvPr/>
        </p:nvSpPr>
        <p:spPr>
          <a:xfrm rot="8091440">
            <a:off x="9731062" y="1022025"/>
            <a:ext cx="4884576" cy="4813952"/>
          </a:xfrm>
          <a:prstGeom prst="triangle">
            <a:avLst>
              <a:gd name="adj" fmla="val 10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/>
          <p:cNvSpPr/>
          <p:nvPr/>
        </p:nvSpPr>
        <p:spPr>
          <a:xfrm>
            <a:off x="0" y="0"/>
            <a:ext cx="838200" cy="6858000"/>
          </a:xfrm>
          <a:prstGeom prst="rect">
            <a:avLst/>
          </a:prstGeom>
          <a:solidFill>
            <a:srgbClr val="4599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Título 1"/>
          <p:cNvSpPr>
            <a:spLocks noGrp="1"/>
          </p:cNvSpPr>
          <p:nvPr>
            <p:ph type="title" hasCustomPrompt="1"/>
          </p:nvPr>
        </p:nvSpPr>
        <p:spPr>
          <a:xfrm>
            <a:off x="838200" y="0"/>
            <a:ext cx="10515600" cy="1325563"/>
          </a:xfrm>
        </p:spPr>
        <p:txBody>
          <a:bodyPr/>
          <a:lstStyle>
            <a:lvl1pPr algn="ctr">
              <a:defRPr baseline="0"/>
            </a:lvl1pPr>
          </a:lstStyle>
          <a:p>
            <a:r>
              <a:rPr lang="pt-BR" dirty="0"/>
              <a:t>Fluxo de dados</a:t>
            </a:r>
          </a:p>
        </p:txBody>
      </p:sp>
      <p:sp>
        <p:nvSpPr>
          <p:cNvPr id="8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F3499992-9082-471C-87BD-D5C0FA188F75}" type="datetimeFigureOut">
              <a:rPr lang="pt-BR" smtClean="0"/>
              <a:t>01/12/2016</a:t>
            </a:fld>
            <a:endParaRPr lang="pt-BR" dirty="0"/>
          </a:p>
        </p:txBody>
      </p:sp>
      <p:sp>
        <p:nvSpPr>
          <p:cNvPr id="9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dirty="0"/>
              <a:t>TADS - UFPR</a:t>
            </a:r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8649" y="5669281"/>
            <a:ext cx="846909" cy="1188720"/>
          </a:xfrm>
          <a:prstGeom prst="rect">
            <a:avLst/>
          </a:prstGeom>
        </p:spPr>
      </p:pic>
      <p:sp>
        <p:nvSpPr>
          <p:cNvPr id="11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pt-BR" dirty="0"/>
              <a:t>12</a:t>
            </a:r>
          </a:p>
        </p:txBody>
      </p:sp>
      <p:pic>
        <p:nvPicPr>
          <p:cNvPr id="12" name="Imagem 11"/>
          <p:cNvPicPr/>
          <p:nvPr/>
        </p:nvPicPr>
        <p:blipFill>
          <a:blip r:embed="rId3"/>
          <a:stretch>
            <a:fillRect/>
          </a:stretch>
        </p:blipFill>
        <p:spPr>
          <a:xfrm>
            <a:off x="999433" y="1245734"/>
            <a:ext cx="7611167" cy="5065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6202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riângulo isósceles 3"/>
          <p:cNvSpPr/>
          <p:nvPr/>
        </p:nvSpPr>
        <p:spPr>
          <a:xfrm rot="8091440">
            <a:off x="9731062" y="1022025"/>
            <a:ext cx="4884576" cy="4813952"/>
          </a:xfrm>
          <a:prstGeom prst="triangle">
            <a:avLst>
              <a:gd name="adj" fmla="val 10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/>
          <p:cNvSpPr/>
          <p:nvPr/>
        </p:nvSpPr>
        <p:spPr>
          <a:xfrm>
            <a:off x="0" y="0"/>
            <a:ext cx="838200" cy="6858000"/>
          </a:xfrm>
          <a:prstGeom prst="rect">
            <a:avLst/>
          </a:prstGeom>
          <a:solidFill>
            <a:srgbClr val="4599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Título 1"/>
          <p:cNvSpPr>
            <a:spLocks noGrp="1"/>
          </p:cNvSpPr>
          <p:nvPr>
            <p:ph type="title" hasCustomPrompt="1"/>
          </p:nvPr>
        </p:nvSpPr>
        <p:spPr>
          <a:xfrm>
            <a:off x="838200" y="0"/>
            <a:ext cx="10515600" cy="1325563"/>
          </a:xfrm>
        </p:spPr>
        <p:txBody>
          <a:bodyPr/>
          <a:lstStyle>
            <a:lvl1pPr algn="ctr">
              <a:defRPr baseline="0"/>
            </a:lvl1pPr>
          </a:lstStyle>
          <a:p>
            <a:r>
              <a:rPr lang="pt-BR" dirty="0"/>
              <a:t>Conclusão</a:t>
            </a:r>
          </a:p>
        </p:txBody>
      </p:sp>
      <p:sp>
        <p:nvSpPr>
          <p:cNvPr id="8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F3499992-9082-471C-87BD-D5C0FA188F75}" type="datetimeFigureOut">
              <a:rPr lang="pt-BR" smtClean="0"/>
              <a:t>01/12/2016</a:t>
            </a:fld>
            <a:endParaRPr lang="pt-BR" dirty="0"/>
          </a:p>
        </p:txBody>
      </p:sp>
      <p:sp>
        <p:nvSpPr>
          <p:cNvPr id="9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dirty="0"/>
              <a:t>TADS - UFPR</a:t>
            </a:r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8649" y="5669281"/>
            <a:ext cx="846909" cy="1188720"/>
          </a:xfrm>
          <a:prstGeom prst="rect">
            <a:avLst/>
          </a:prstGeom>
        </p:spPr>
      </p:pic>
      <p:sp>
        <p:nvSpPr>
          <p:cNvPr id="11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pt-BR" dirty="0"/>
              <a:t>13</a:t>
            </a:r>
          </a:p>
        </p:txBody>
      </p:sp>
      <p:sp>
        <p:nvSpPr>
          <p:cNvPr id="13" name="Espaço Reservado para Conteúdo 2"/>
          <p:cNvSpPr>
            <a:spLocks noGrp="1"/>
          </p:cNvSpPr>
          <p:nvPr>
            <p:ph idx="1" hasCustomPrompt="1"/>
          </p:nvPr>
        </p:nvSpPr>
        <p:spPr>
          <a:xfrm>
            <a:off x="1156063" y="1665287"/>
            <a:ext cx="10515600" cy="4351338"/>
          </a:xfrm>
        </p:spPr>
        <p:txBody>
          <a:bodyPr>
            <a:normAutofit/>
          </a:bodyPr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baseline="0"/>
            </a:lvl1pPr>
          </a:lstStyle>
          <a:p>
            <a:r>
              <a:rPr lang="pt-BR" dirty="0"/>
              <a:t>Os objetivos foram atingidos?</a:t>
            </a:r>
          </a:p>
          <a:p>
            <a:endParaRPr lang="pt-BR" dirty="0"/>
          </a:p>
          <a:p>
            <a:r>
              <a:rPr lang="pt-BR" dirty="0"/>
              <a:t>Relevância / Contribuição</a:t>
            </a:r>
          </a:p>
          <a:p>
            <a:pPr marL="0" indent="0">
              <a:buNone/>
            </a:pPr>
            <a:endParaRPr lang="pt-BR" dirty="0"/>
          </a:p>
          <a:p>
            <a:r>
              <a:rPr lang="pt-BR" dirty="0"/>
              <a:t>Melhorias</a:t>
            </a:r>
          </a:p>
          <a:p>
            <a:pPr lvl="1">
              <a:buSzPct val="70000"/>
            </a:pPr>
            <a:r>
              <a:rPr lang="pt-BR" dirty="0"/>
              <a:t>Implementar todas as funções no formato </a:t>
            </a:r>
            <a:r>
              <a:rPr lang="pt-BR" dirty="0" err="1"/>
              <a:t>RESTful</a:t>
            </a:r>
            <a:endParaRPr lang="pt-BR" dirty="0"/>
          </a:p>
          <a:p>
            <a:pPr lvl="1">
              <a:buSzPct val="70000"/>
            </a:pPr>
            <a:r>
              <a:rPr lang="pt-BR" dirty="0"/>
              <a:t>Desacoplar o PHP do HTML</a:t>
            </a:r>
          </a:p>
          <a:p>
            <a:pPr lvl="1">
              <a:buSzPct val="70000"/>
            </a:pPr>
            <a:r>
              <a:rPr lang="pt-BR" dirty="0"/>
              <a:t>Preparar o desenvolvimento para permitir diversas maratonas</a:t>
            </a:r>
          </a:p>
          <a:p>
            <a:pPr marL="457200" lvl="1" indent="0">
              <a:buSzPct val="70000"/>
              <a:buNone/>
            </a:pPr>
            <a:r>
              <a:rPr lang="pt-BR" dirty="0"/>
              <a:t>    sem manutenção no código</a:t>
            </a:r>
          </a:p>
          <a:p>
            <a:pPr lvl="1">
              <a:buSzPct val="70000"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324887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riângulo isósceles 3"/>
          <p:cNvSpPr/>
          <p:nvPr/>
        </p:nvSpPr>
        <p:spPr>
          <a:xfrm rot="8091440">
            <a:off x="9731061" y="1022023"/>
            <a:ext cx="4884576" cy="4813952"/>
          </a:xfrm>
          <a:prstGeom prst="triangle">
            <a:avLst>
              <a:gd name="adj" fmla="val 10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/>
          <p:cNvSpPr/>
          <p:nvPr/>
        </p:nvSpPr>
        <p:spPr>
          <a:xfrm>
            <a:off x="0" y="0"/>
            <a:ext cx="838200" cy="6858000"/>
          </a:xfrm>
          <a:prstGeom prst="rect">
            <a:avLst/>
          </a:prstGeom>
          <a:solidFill>
            <a:srgbClr val="4599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Título 1"/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 algn="ctr">
              <a:defRPr baseline="0"/>
            </a:lvl1pPr>
          </a:lstStyle>
          <a:p>
            <a:r>
              <a:rPr lang="pt-BR" dirty="0"/>
              <a:t>Sumário</a:t>
            </a:r>
          </a:p>
        </p:txBody>
      </p:sp>
      <p:sp>
        <p:nvSpPr>
          <p:cNvPr id="7" name="Espaço Reservado para Conteúdo 2"/>
          <p:cNvSpPr>
            <a:spLocks noGrp="1"/>
          </p:cNvSpPr>
          <p:nvPr>
            <p:ph idx="1" hasCustomPrompt="1"/>
          </p:nvPr>
        </p:nvSpPr>
        <p:spPr>
          <a:xfrm>
            <a:off x="1156063" y="1868485"/>
            <a:ext cx="10515600" cy="4351338"/>
          </a:xfrm>
        </p:spPr>
        <p:txBody>
          <a:bodyPr/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baseline="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dirty="0"/>
              <a:t>Introdução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dirty="0"/>
              <a:t>Telas</a:t>
            </a:r>
          </a:p>
          <a:p>
            <a:pPr lvl="0"/>
            <a:r>
              <a:rPr lang="pt-BR" dirty="0"/>
              <a:t>Banco de dados</a:t>
            </a:r>
          </a:p>
          <a:p>
            <a:pPr lvl="0"/>
            <a:r>
              <a:rPr lang="pt-BR" dirty="0"/>
              <a:t>Fluxo de dados</a:t>
            </a:r>
          </a:p>
          <a:p>
            <a:pPr lvl="0"/>
            <a:r>
              <a:rPr lang="pt-BR" dirty="0"/>
              <a:t>Conclusão</a:t>
            </a:r>
          </a:p>
        </p:txBody>
      </p:sp>
      <p:sp>
        <p:nvSpPr>
          <p:cNvPr id="8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F3499992-9082-471C-87BD-D5C0FA188F75}" type="datetimeFigureOut">
              <a:rPr lang="pt-BR" smtClean="0"/>
              <a:t>01/12/2016</a:t>
            </a:fld>
            <a:endParaRPr lang="pt-BR" dirty="0"/>
          </a:p>
        </p:txBody>
      </p:sp>
      <p:sp>
        <p:nvSpPr>
          <p:cNvPr id="9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dirty="0"/>
              <a:t>TADS - UFPR</a:t>
            </a:r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8649" y="5669281"/>
            <a:ext cx="846909" cy="1188720"/>
          </a:xfrm>
          <a:prstGeom prst="rect">
            <a:avLst/>
          </a:prstGeom>
        </p:spPr>
      </p:pic>
      <p:sp>
        <p:nvSpPr>
          <p:cNvPr id="11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pt-BR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1093730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riângulo isósceles 3"/>
          <p:cNvSpPr/>
          <p:nvPr/>
        </p:nvSpPr>
        <p:spPr>
          <a:xfrm rot="8091440">
            <a:off x="9731061" y="1022023"/>
            <a:ext cx="4884576" cy="4813952"/>
          </a:xfrm>
          <a:prstGeom prst="triangle">
            <a:avLst>
              <a:gd name="adj" fmla="val 10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/>
          <p:cNvSpPr/>
          <p:nvPr/>
        </p:nvSpPr>
        <p:spPr>
          <a:xfrm>
            <a:off x="0" y="0"/>
            <a:ext cx="838200" cy="6858000"/>
          </a:xfrm>
          <a:prstGeom prst="rect">
            <a:avLst/>
          </a:prstGeom>
          <a:solidFill>
            <a:srgbClr val="4599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Título 1"/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 algn="ctr">
              <a:defRPr baseline="0"/>
            </a:lvl1pPr>
          </a:lstStyle>
          <a:p>
            <a:r>
              <a:rPr lang="pt-BR" dirty="0"/>
              <a:t>Introdução</a:t>
            </a:r>
          </a:p>
        </p:txBody>
      </p:sp>
      <p:sp>
        <p:nvSpPr>
          <p:cNvPr id="7" name="Espaço Reservado para Conteúdo 2"/>
          <p:cNvSpPr>
            <a:spLocks noGrp="1"/>
          </p:cNvSpPr>
          <p:nvPr>
            <p:ph idx="1" hasCustomPrompt="1"/>
          </p:nvPr>
        </p:nvSpPr>
        <p:spPr>
          <a:xfrm>
            <a:off x="1156063" y="1868485"/>
            <a:ext cx="10515600" cy="4351338"/>
          </a:xfrm>
        </p:spPr>
        <p:txBody>
          <a:bodyPr>
            <a:normAutofit fontScale="92500" lnSpcReduction="20000"/>
          </a:bodyPr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baseline="0"/>
            </a:lvl1pPr>
          </a:lstStyle>
          <a:p>
            <a:r>
              <a:rPr lang="pt-BR" dirty="0"/>
              <a:t>O projeto</a:t>
            </a:r>
          </a:p>
          <a:p>
            <a:pPr marL="514350" indent="-514350">
              <a:buFont typeface="+mj-lt"/>
              <a:buAutoNum type="arabicPeriod"/>
            </a:pPr>
            <a:r>
              <a:rPr lang="pt-BR" dirty="0"/>
              <a:t>Aplicação WEB para gerenciamento de maratonas.</a:t>
            </a:r>
          </a:p>
          <a:p>
            <a:pPr marL="514350" indent="-514350">
              <a:buFont typeface="+mj-lt"/>
              <a:buAutoNum type="arabicPeriod"/>
            </a:pPr>
            <a:endParaRPr lang="pt-BR" dirty="0"/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dirty="0"/>
              <a:t>Objetivos</a:t>
            </a:r>
          </a:p>
          <a:p>
            <a:pPr marL="0" indent="0">
              <a:buNone/>
            </a:pPr>
            <a:r>
              <a:rPr lang="pt-BR" dirty="0"/>
              <a:t>Utilizar o conhecimento adquirido em:</a:t>
            </a:r>
          </a:p>
          <a:p>
            <a:pPr marL="514350" indent="-514350">
              <a:buFont typeface="+mj-lt"/>
              <a:buAutoNum type="arabicPeriod"/>
            </a:pPr>
            <a:r>
              <a:rPr lang="pt-BR" dirty="0"/>
              <a:t> Modelagem estruturada de sistemas</a:t>
            </a:r>
          </a:p>
          <a:p>
            <a:pPr marL="514350" indent="-514350">
              <a:buFont typeface="+mj-lt"/>
              <a:buAutoNum type="arabicPeriod"/>
            </a:pPr>
            <a:r>
              <a:rPr lang="pt-BR" dirty="0"/>
              <a:t>Banco de dados (MySQL)</a:t>
            </a:r>
          </a:p>
          <a:p>
            <a:pPr marL="514350" indent="-514350">
              <a:buFont typeface="+mj-lt"/>
              <a:buAutoNum type="arabicPeriod"/>
            </a:pPr>
            <a:r>
              <a:rPr lang="pt-BR" dirty="0"/>
              <a:t>Back-</a:t>
            </a:r>
            <a:r>
              <a:rPr lang="pt-BR" dirty="0" err="1"/>
              <a:t>end</a:t>
            </a:r>
            <a:r>
              <a:rPr lang="pt-BR" dirty="0"/>
              <a:t> WEB (PHP)</a:t>
            </a:r>
          </a:p>
          <a:p>
            <a:pPr marL="514350" indent="-514350">
              <a:buFont typeface="+mj-lt"/>
              <a:buAutoNum type="arabicPeriod"/>
            </a:pPr>
            <a:r>
              <a:rPr lang="pt-BR" dirty="0"/>
              <a:t>Front-</a:t>
            </a:r>
            <a:r>
              <a:rPr lang="pt-BR" dirty="0" err="1"/>
              <a:t>end</a:t>
            </a:r>
            <a:r>
              <a:rPr lang="pt-BR" dirty="0"/>
              <a:t> WEB (HTML5, </a:t>
            </a:r>
            <a:r>
              <a:rPr lang="pt-BR" dirty="0" err="1"/>
              <a:t>JavaScript</a:t>
            </a:r>
            <a:r>
              <a:rPr lang="pt-BR" dirty="0"/>
              <a:t> e CSS)</a:t>
            </a:r>
          </a:p>
          <a:p>
            <a:pPr marL="514350" indent="-514350">
              <a:buFont typeface="+mj-lt"/>
              <a:buAutoNum type="arabicPeriod"/>
            </a:pPr>
            <a:r>
              <a:rPr lang="pt-BR" dirty="0"/>
              <a:t>Tem como diferencial a utilização da arquitetura REST</a:t>
            </a:r>
          </a:p>
          <a:p>
            <a:pPr marL="0" indent="0">
              <a:buNone/>
            </a:pPr>
            <a:endParaRPr lang="pt-BR" dirty="0"/>
          </a:p>
        </p:txBody>
      </p:sp>
      <p:sp>
        <p:nvSpPr>
          <p:cNvPr id="8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F3499992-9082-471C-87BD-D5C0FA188F75}" type="datetimeFigureOut">
              <a:rPr lang="pt-BR" smtClean="0"/>
              <a:t>01/12/2016</a:t>
            </a:fld>
            <a:endParaRPr lang="pt-BR" dirty="0"/>
          </a:p>
        </p:txBody>
      </p:sp>
      <p:sp>
        <p:nvSpPr>
          <p:cNvPr id="9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dirty="0"/>
              <a:t>TADS - UFPR</a:t>
            </a:r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8649" y="5669281"/>
            <a:ext cx="846909" cy="1188720"/>
          </a:xfrm>
          <a:prstGeom prst="rect">
            <a:avLst/>
          </a:prstGeom>
        </p:spPr>
      </p:pic>
      <p:sp>
        <p:nvSpPr>
          <p:cNvPr id="11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pt-BR" dirty="0"/>
              <a:t>2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0874" y="365125"/>
            <a:ext cx="2784000" cy="1503360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1695" y="4547913"/>
            <a:ext cx="2753179" cy="2173562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2619" y="2573662"/>
            <a:ext cx="2919549" cy="1710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5692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riângulo isósceles 3"/>
          <p:cNvSpPr/>
          <p:nvPr/>
        </p:nvSpPr>
        <p:spPr>
          <a:xfrm rot="8091440">
            <a:off x="9731061" y="1022023"/>
            <a:ext cx="4884576" cy="4813952"/>
          </a:xfrm>
          <a:prstGeom prst="triangle">
            <a:avLst>
              <a:gd name="adj" fmla="val 10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/>
          <p:cNvSpPr/>
          <p:nvPr/>
        </p:nvSpPr>
        <p:spPr>
          <a:xfrm>
            <a:off x="0" y="0"/>
            <a:ext cx="838200" cy="6858000"/>
          </a:xfrm>
          <a:prstGeom prst="rect">
            <a:avLst/>
          </a:prstGeom>
          <a:solidFill>
            <a:srgbClr val="4599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Título 1"/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 algn="ctr">
              <a:defRPr baseline="0"/>
            </a:lvl1pPr>
          </a:lstStyle>
          <a:p>
            <a:r>
              <a:rPr lang="pt-BR" dirty="0"/>
              <a:t>Fluxo de telas</a:t>
            </a:r>
          </a:p>
        </p:txBody>
      </p:sp>
      <p:sp>
        <p:nvSpPr>
          <p:cNvPr id="8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F3499992-9082-471C-87BD-D5C0FA188F75}" type="datetimeFigureOut">
              <a:rPr lang="pt-BR" smtClean="0"/>
              <a:t>01/12/2016</a:t>
            </a:fld>
            <a:endParaRPr lang="pt-BR" dirty="0"/>
          </a:p>
        </p:txBody>
      </p:sp>
      <p:sp>
        <p:nvSpPr>
          <p:cNvPr id="9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dirty="0"/>
              <a:t>TADS - UFPR</a:t>
            </a:r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8649" y="5669281"/>
            <a:ext cx="846909" cy="1188720"/>
          </a:xfrm>
          <a:prstGeom prst="rect">
            <a:avLst/>
          </a:prstGeom>
        </p:spPr>
      </p:pic>
      <p:sp>
        <p:nvSpPr>
          <p:cNvPr id="11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pt-BR" dirty="0"/>
              <a:t>3</a:t>
            </a:r>
          </a:p>
        </p:txBody>
      </p:sp>
      <p:pic>
        <p:nvPicPr>
          <p:cNvPr id="12" name="Imagem 11"/>
          <p:cNvPicPr/>
          <p:nvPr/>
        </p:nvPicPr>
        <p:blipFill>
          <a:blip r:embed="rId3"/>
          <a:stretch>
            <a:fillRect/>
          </a:stretch>
        </p:blipFill>
        <p:spPr>
          <a:xfrm>
            <a:off x="2409825" y="1478916"/>
            <a:ext cx="5743575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9327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riângulo isósceles 3"/>
          <p:cNvSpPr/>
          <p:nvPr/>
        </p:nvSpPr>
        <p:spPr>
          <a:xfrm rot="8091440">
            <a:off x="9749712" y="1022026"/>
            <a:ext cx="4884576" cy="4813952"/>
          </a:xfrm>
          <a:prstGeom prst="triangle">
            <a:avLst>
              <a:gd name="adj" fmla="val 10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/>
          <p:cNvSpPr/>
          <p:nvPr/>
        </p:nvSpPr>
        <p:spPr>
          <a:xfrm>
            <a:off x="0" y="0"/>
            <a:ext cx="838200" cy="6858000"/>
          </a:xfrm>
          <a:prstGeom prst="rect">
            <a:avLst/>
          </a:prstGeom>
          <a:solidFill>
            <a:srgbClr val="4599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Título 1"/>
          <p:cNvSpPr>
            <a:spLocks noGrp="1"/>
          </p:cNvSpPr>
          <p:nvPr>
            <p:ph type="title" hasCustomPrompt="1"/>
          </p:nvPr>
        </p:nvSpPr>
        <p:spPr>
          <a:xfrm>
            <a:off x="838200" y="199387"/>
            <a:ext cx="10515600" cy="1325563"/>
          </a:xfrm>
        </p:spPr>
        <p:txBody>
          <a:bodyPr/>
          <a:lstStyle>
            <a:lvl1pPr algn="ctr">
              <a:defRPr baseline="0"/>
            </a:lvl1pPr>
          </a:lstStyle>
          <a:p>
            <a:r>
              <a:rPr lang="pt-BR" dirty="0"/>
              <a:t>Telas</a:t>
            </a:r>
          </a:p>
        </p:txBody>
      </p:sp>
      <p:sp>
        <p:nvSpPr>
          <p:cNvPr id="8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F3499992-9082-471C-87BD-D5C0FA188F75}" type="datetimeFigureOut">
              <a:rPr lang="pt-BR" smtClean="0"/>
              <a:t>01/12/2016</a:t>
            </a:fld>
            <a:endParaRPr lang="pt-BR" dirty="0"/>
          </a:p>
        </p:txBody>
      </p:sp>
      <p:sp>
        <p:nvSpPr>
          <p:cNvPr id="9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dirty="0"/>
              <a:t>TADS - UFPR</a:t>
            </a:r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8649" y="5669281"/>
            <a:ext cx="846909" cy="1188720"/>
          </a:xfrm>
          <a:prstGeom prst="rect">
            <a:avLst/>
          </a:prstGeom>
        </p:spPr>
      </p:pic>
      <p:sp>
        <p:nvSpPr>
          <p:cNvPr id="11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pt-BR" dirty="0"/>
              <a:t>4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3758" y="1331549"/>
            <a:ext cx="3612018" cy="5077064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6919" y="1331549"/>
            <a:ext cx="4846370" cy="2261639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6919" y="3593188"/>
            <a:ext cx="4826443" cy="2815425"/>
          </a:xfrm>
          <a:prstGeom prst="rect">
            <a:avLst/>
          </a:prstGeom>
        </p:spPr>
      </p:pic>
      <p:pic>
        <p:nvPicPr>
          <p:cNvPr id="14" name="Imagem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42" y="86156"/>
            <a:ext cx="1035644" cy="1035644"/>
          </a:xfrm>
          <a:prstGeom prst="rect">
            <a:avLst/>
          </a:prstGeom>
        </p:spPr>
      </p:pic>
      <p:pic>
        <p:nvPicPr>
          <p:cNvPr id="15" name="Imagem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4585" y="199387"/>
            <a:ext cx="1058940" cy="1058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9469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riângulo isósceles 3"/>
          <p:cNvSpPr/>
          <p:nvPr/>
        </p:nvSpPr>
        <p:spPr>
          <a:xfrm rot="8091440">
            <a:off x="9749712" y="1022026"/>
            <a:ext cx="4884576" cy="4813952"/>
          </a:xfrm>
          <a:prstGeom prst="triangle">
            <a:avLst>
              <a:gd name="adj" fmla="val 10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/>
          <p:cNvSpPr/>
          <p:nvPr/>
        </p:nvSpPr>
        <p:spPr>
          <a:xfrm>
            <a:off x="0" y="0"/>
            <a:ext cx="838200" cy="6858000"/>
          </a:xfrm>
          <a:prstGeom prst="rect">
            <a:avLst/>
          </a:prstGeom>
          <a:solidFill>
            <a:srgbClr val="4599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Título 1"/>
          <p:cNvSpPr>
            <a:spLocks noGrp="1"/>
          </p:cNvSpPr>
          <p:nvPr>
            <p:ph type="title" hasCustomPrompt="1"/>
          </p:nvPr>
        </p:nvSpPr>
        <p:spPr>
          <a:xfrm>
            <a:off x="838200" y="199387"/>
            <a:ext cx="10515600" cy="1325563"/>
          </a:xfrm>
        </p:spPr>
        <p:txBody>
          <a:bodyPr/>
          <a:lstStyle>
            <a:lvl1pPr algn="ctr">
              <a:defRPr baseline="0"/>
            </a:lvl1pPr>
          </a:lstStyle>
          <a:p>
            <a:r>
              <a:rPr lang="pt-BR" dirty="0"/>
              <a:t>Telas</a:t>
            </a:r>
          </a:p>
        </p:txBody>
      </p:sp>
      <p:sp>
        <p:nvSpPr>
          <p:cNvPr id="8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F3499992-9082-471C-87BD-D5C0FA188F75}" type="datetimeFigureOut">
              <a:rPr lang="pt-BR" smtClean="0"/>
              <a:t>01/12/2016</a:t>
            </a:fld>
            <a:endParaRPr lang="pt-BR" dirty="0"/>
          </a:p>
        </p:txBody>
      </p:sp>
      <p:sp>
        <p:nvSpPr>
          <p:cNvPr id="9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dirty="0"/>
              <a:t>TADS - UFPR</a:t>
            </a:r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8649" y="5669281"/>
            <a:ext cx="846909" cy="1188720"/>
          </a:xfrm>
          <a:prstGeom prst="rect">
            <a:avLst/>
          </a:prstGeom>
        </p:spPr>
      </p:pic>
      <p:sp>
        <p:nvSpPr>
          <p:cNvPr id="11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8625114" y="6356350"/>
            <a:ext cx="2743200" cy="365125"/>
          </a:xfrm>
        </p:spPr>
        <p:txBody>
          <a:bodyPr/>
          <a:lstStyle/>
          <a:p>
            <a:r>
              <a:rPr lang="pt-BR" dirty="0"/>
              <a:t>5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515" y="1524950"/>
            <a:ext cx="4780548" cy="4313583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588" y="2115941"/>
            <a:ext cx="5607114" cy="2626117"/>
          </a:xfrm>
          <a:prstGeom prst="rect">
            <a:avLst/>
          </a:prstGeom>
        </p:spPr>
      </p:pic>
      <p:pic>
        <p:nvPicPr>
          <p:cNvPr id="14" name="Imagem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42" y="86156"/>
            <a:ext cx="1035644" cy="1035644"/>
          </a:xfrm>
          <a:prstGeom prst="rect">
            <a:avLst/>
          </a:prstGeom>
        </p:spPr>
      </p:pic>
      <p:pic>
        <p:nvPicPr>
          <p:cNvPr id="15" name="Imagem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4585" y="199387"/>
            <a:ext cx="1058940" cy="1058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5633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riângulo isósceles 3"/>
          <p:cNvSpPr/>
          <p:nvPr/>
        </p:nvSpPr>
        <p:spPr>
          <a:xfrm rot="8091440">
            <a:off x="9749712" y="1022026"/>
            <a:ext cx="4884576" cy="4813952"/>
          </a:xfrm>
          <a:prstGeom prst="triangle">
            <a:avLst>
              <a:gd name="adj" fmla="val 10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/>
          <p:cNvSpPr/>
          <p:nvPr/>
        </p:nvSpPr>
        <p:spPr>
          <a:xfrm>
            <a:off x="0" y="0"/>
            <a:ext cx="838200" cy="6858000"/>
          </a:xfrm>
          <a:prstGeom prst="rect">
            <a:avLst/>
          </a:prstGeom>
          <a:solidFill>
            <a:srgbClr val="4599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Título 1"/>
          <p:cNvSpPr>
            <a:spLocks noGrp="1"/>
          </p:cNvSpPr>
          <p:nvPr>
            <p:ph type="title" hasCustomPrompt="1"/>
          </p:nvPr>
        </p:nvSpPr>
        <p:spPr>
          <a:xfrm>
            <a:off x="838200" y="199387"/>
            <a:ext cx="10515600" cy="1325563"/>
          </a:xfrm>
        </p:spPr>
        <p:txBody>
          <a:bodyPr/>
          <a:lstStyle>
            <a:lvl1pPr algn="ctr">
              <a:defRPr baseline="0"/>
            </a:lvl1pPr>
          </a:lstStyle>
          <a:p>
            <a:r>
              <a:rPr lang="pt-BR" dirty="0"/>
              <a:t>Telas</a:t>
            </a:r>
          </a:p>
        </p:txBody>
      </p:sp>
      <p:sp>
        <p:nvSpPr>
          <p:cNvPr id="8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F3499992-9082-471C-87BD-D5C0FA188F75}" type="datetimeFigureOut">
              <a:rPr lang="pt-BR" smtClean="0"/>
              <a:t>01/12/2016</a:t>
            </a:fld>
            <a:endParaRPr lang="pt-BR" dirty="0"/>
          </a:p>
        </p:txBody>
      </p:sp>
      <p:sp>
        <p:nvSpPr>
          <p:cNvPr id="9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dirty="0"/>
              <a:t>TADS - UFPR</a:t>
            </a:r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8649" y="5669281"/>
            <a:ext cx="846909" cy="1188720"/>
          </a:xfrm>
          <a:prstGeom prst="rect">
            <a:avLst/>
          </a:prstGeom>
        </p:spPr>
      </p:pic>
      <p:sp>
        <p:nvSpPr>
          <p:cNvPr id="11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pt-BR" dirty="0"/>
              <a:t>6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310" y="1394432"/>
            <a:ext cx="4649669" cy="4961918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9991" y="1382315"/>
            <a:ext cx="6321717" cy="4093369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42" y="86156"/>
            <a:ext cx="1035644" cy="1035644"/>
          </a:xfrm>
          <a:prstGeom prst="rect">
            <a:avLst/>
          </a:prstGeom>
        </p:spPr>
      </p:pic>
      <p:pic>
        <p:nvPicPr>
          <p:cNvPr id="14" name="Imagem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4585" y="199387"/>
            <a:ext cx="1058940" cy="1058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8979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riângulo isósceles 3"/>
          <p:cNvSpPr/>
          <p:nvPr/>
        </p:nvSpPr>
        <p:spPr>
          <a:xfrm rot="8091440">
            <a:off x="9749712" y="1022026"/>
            <a:ext cx="4884576" cy="4813952"/>
          </a:xfrm>
          <a:prstGeom prst="triangle">
            <a:avLst>
              <a:gd name="adj" fmla="val 10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/>
          <p:cNvSpPr/>
          <p:nvPr/>
        </p:nvSpPr>
        <p:spPr>
          <a:xfrm>
            <a:off x="0" y="0"/>
            <a:ext cx="838200" cy="6858000"/>
          </a:xfrm>
          <a:prstGeom prst="rect">
            <a:avLst/>
          </a:prstGeom>
          <a:solidFill>
            <a:srgbClr val="4599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Título 1"/>
          <p:cNvSpPr>
            <a:spLocks noGrp="1"/>
          </p:cNvSpPr>
          <p:nvPr>
            <p:ph type="title" hasCustomPrompt="1"/>
          </p:nvPr>
        </p:nvSpPr>
        <p:spPr>
          <a:xfrm>
            <a:off x="838200" y="199387"/>
            <a:ext cx="10515600" cy="1325563"/>
          </a:xfrm>
        </p:spPr>
        <p:txBody>
          <a:bodyPr/>
          <a:lstStyle>
            <a:lvl1pPr algn="ctr">
              <a:defRPr baseline="0"/>
            </a:lvl1pPr>
          </a:lstStyle>
          <a:p>
            <a:r>
              <a:rPr lang="pt-BR" dirty="0"/>
              <a:t>Telas</a:t>
            </a:r>
          </a:p>
        </p:txBody>
      </p:sp>
      <p:sp>
        <p:nvSpPr>
          <p:cNvPr id="8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825328" y="6492875"/>
            <a:ext cx="2743200" cy="365125"/>
          </a:xfrm>
        </p:spPr>
        <p:txBody>
          <a:bodyPr/>
          <a:lstStyle/>
          <a:p>
            <a:fld id="{F3499992-9082-471C-87BD-D5C0FA188F75}" type="datetimeFigureOut">
              <a:rPr lang="pt-BR" smtClean="0"/>
              <a:t>01/12/2016</a:t>
            </a:fld>
            <a:endParaRPr lang="pt-BR" dirty="0"/>
          </a:p>
        </p:txBody>
      </p:sp>
      <p:sp>
        <p:nvSpPr>
          <p:cNvPr id="9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4038600" y="6493831"/>
            <a:ext cx="4114800" cy="365125"/>
          </a:xfrm>
        </p:spPr>
        <p:txBody>
          <a:bodyPr/>
          <a:lstStyle/>
          <a:p>
            <a:r>
              <a:rPr lang="pt-BR" dirty="0"/>
              <a:t>TADS - UFPR</a:t>
            </a:r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8649" y="5669281"/>
            <a:ext cx="846909" cy="1188720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1128" y="862168"/>
            <a:ext cx="4942857" cy="2159750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1128" y="3021918"/>
            <a:ext cx="4942857" cy="1974945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1128" y="4986297"/>
            <a:ext cx="4940273" cy="1582131"/>
          </a:xfrm>
          <a:prstGeom prst="rect">
            <a:avLst/>
          </a:prstGeom>
        </p:spPr>
      </p:pic>
      <p:pic>
        <p:nvPicPr>
          <p:cNvPr id="14" name="Imagem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1605" y="1025992"/>
            <a:ext cx="3859208" cy="5357656"/>
          </a:xfrm>
          <a:prstGeom prst="rect">
            <a:avLst/>
          </a:prstGeom>
        </p:spPr>
      </p:pic>
      <p:pic>
        <p:nvPicPr>
          <p:cNvPr id="15" name="Imagem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42" y="86156"/>
            <a:ext cx="1035644" cy="1035644"/>
          </a:xfrm>
          <a:prstGeom prst="rect">
            <a:avLst/>
          </a:prstGeom>
        </p:spPr>
      </p:pic>
      <p:pic>
        <p:nvPicPr>
          <p:cNvPr id="16" name="Imagem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4585" y="199387"/>
            <a:ext cx="1058940" cy="1058940"/>
          </a:xfrm>
          <a:prstGeom prst="rect">
            <a:avLst/>
          </a:prstGeom>
        </p:spPr>
      </p:pic>
      <p:sp>
        <p:nvSpPr>
          <p:cNvPr id="11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8676537" y="6529746"/>
            <a:ext cx="2743200" cy="365125"/>
          </a:xfrm>
        </p:spPr>
        <p:txBody>
          <a:bodyPr/>
          <a:lstStyle/>
          <a:p>
            <a:r>
              <a:rPr lang="pt-BR" dirty="0"/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13839653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riângulo isósceles 3"/>
          <p:cNvSpPr/>
          <p:nvPr/>
        </p:nvSpPr>
        <p:spPr>
          <a:xfrm rot="8091440">
            <a:off x="9749712" y="1022026"/>
            <a:ext cx="4884576" cy="4813952"/>
          </a:xfrm>
          <a:prstGeom prst="triangle">
            <a:avLst>
              <a:gd name="adj" fmla="val 10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/>
          <p:cNvSpPr/>
          <p:nvPr/>
        </p:nvSpPr>
        <p:spPr>
          <a:xfrm>
            <a:off x="0" y="0"/>
            <a:ext cx="838200" cy="6858000"/>
          </a:xfrm>
          <a:prstGeom prst="rect">
            <a:avLst/>
          </a:prstGeom>
          <a:solidFill>
            <a:srgbClr val="4599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Título 1"/>
          <p:cNvSpPr>
            <a:spLocks noGrp="1"/>
          </p:cNvSpPr>
          <p:nvPr>
            <p:ph type="title" hasCustomPrompt="1"/>
          </p:nvPr>
        </p:nvSpPr>
        <p:spPr>
          <a:xfrm>
            <a:off x="838200" y="199387"/>
            <a:ext cx="10515600" cy="1325563"/>
          </a:xfrm>
        </p:spPr>
        <p:txBody>
          <a:bodyPr/>
          <a:lstStyle>
            <a:lvl1pPr algn="ctr">
              <a:defRPr baseline="0"/>
            </a:lvl1pPr>
          </a:lstStyle>
          <a:p>
            <a:r>
              <a:rPr lang="pt-BR" dirty="0"/>
              <a:t>Telas</a:t>
            </a:r>
          </a:p>
        </p:txBody>
      </p:sp>
      <p:sp>
        <p:nvSpPr>
          <p:cNvPr id="8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F3499992-9082-471C-87BD-D5C0FA188F75}" type="datetimeFigureOut">
              <a:rPr lang="pt-BR" smtClean="0"/>
              <a:t>01/12/2016</a:t>
            </a:fld>
            <a:endParaRPr lang="pt-BR" dirty="0"/>
          </a:p>
        </p:txBody>
      </p:sp>
      <p:sp>
        <p:nvSpPr>
          <p:cNvPr id="9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dirty="0"/>
              <a:t>TADS - UFPR</a:t>
            </a:r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8649" y="5669281"/>
            <a:ext cx="846909" cy="1188720"/>
          </a:xfrm>
          <a:prstGeom prst="rect">
            <a:avLst/>
          </a:prstGeom>
        </p:spPr>
      </p:pic>
      <p:sp>
        <p:nvSpPr>
          <p:cNvPr id="11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pt-BR" dirty="0"/>
              <a:t>8</a:t>
            </a: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7293" y="1744014"/>
            <a:ext cx="4748213" cy="3369971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5231" y="2204947"/>
            <a:ext cx="5076559" cy="2448103"/>
          </a:xfrm>
          <a:prstGeom prst="rect">
            <a:avLst/>
          </a:prstGeom>
        </p:spPr>
      </p:pic>
      <p:pic>
        <p:nvPicPr>
          <p:cNvPr id="14" name="Imagem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42" y="86156"/>
            <a:ext cx="1035644" cy="1035644"/>
          </a:xfrm>
          <a:prstGeom prst="rect">
            <a:avLst/>
          </a:prstGeom>
        </p:spPr>
      </p:pic>
      <p:pic>
        <p:nvPicPr>
          <p:cNvPr id="15" name="Imagem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4585" y="199387"/>
            <a:ext cx="1058940" cy="1058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26848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</TotalTime>
  <Words>180</Words>
  <Application>Microsoft Office PowerPoint</Application>
  <PresentationFormat>Widescreen</PresentationFormat>
  <Paragraphs>77</Paragraphs>
  <Slides>14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Tema do Office</vt:lpstr>
      <vt:lpstr>Apresentação do PowerPoint</vt:lpstr>
      <vt:lpstr>Sumário</vt:lpstr>
      <vt:lpstr>Introdução</vt:lpstr>
      <vt:lpstr>Fluxo de telas</vt:lpstr>
      <vt:lpstr>Telas</vt:lpstr>
      <vt:lpstr>Telas</vt:lpstr>
      <vt:lpstr>Telas</vt:lpstr>
      <vt:lpstr>Telas</vt:lpstr>
      <vt:lpstr>Telas</vt:lpstr>
      <vt:lpstr>Telas</vt:lpstr>
      <vt:lpstr>Banco de dados</vt:lpstr>
      <vt:lpstr>Banco de dados</vt:lpstr>
      <vt:lpstr>Fluxo de dados</vt:lpstr>
      <vt:lpstr>Conclusão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Osvaldo</dc:creator>
  <cp:lastModifiedBy>Osvaldo</cp:lastModifiedBy>
  <cp:revision>11</cp:revision>
  <dcterms:created xsi:type="dcterms:W3CDTF">2016-12-01T22:27:42Z</dcterms:created>
  <dcterms:modified xsi:type="dcterms:W3CDTF">2016-12-02T00:18:17Z</dcterms:modified>
</cp:coreProperties>
</file>